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59" r:id="rId5"/>
    <p:sldId id="257" r:id="rId6"/>
    <p:sldId id="258" r:id="rId7"/>
    <p:sldId id="265" r:id="rId8"/>
    <p:sldId id="262" r:id="rId9"/>
    <p:sldId id="266" r:id="rId10"/>
    <p:sldId id="267" r:id="rId11"/>
    <p:sldId id="263"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97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5DF73E86-5610-4F90-B59E-00D293D188E0}" type="datetimeFigureOut">
              <a:rPr lang="en-US" smtClean="0"/>
              <a:t>11/18/2019</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C65F28C-1BA0-4694-8264-2FCE3A4A152B}"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4621081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F73E86-5610-4F90-B59E-00D293D188E0}"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5F28C-1BA0-4694-8264-2FCE3A4A152B}" type="slidenum">
              <a:rPr lang="en-US" smtClean="0"/>
              <a:t>‹#›</a:t>
            </a:fld>
            <a:endParaRPr lang="en-US"/>
          </a:p>
        </p:txBody>
      </p:sp>
    </p:spTree>
    <p:extLst>
      <p:ext uri="{BB962C8B-B14F-4D97-AF65-F5344CB8AC3E}">
        <p14:creationId xmlns:p14="http://schemas.microsoft.com/office/powerpoint/2010/main" val="2464660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F73E86-5610-4F90-B59E-00D293D188E0}"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5F28C-1BA0-4694-8264-2FCE3A4A152B}" type="slidenum">
              <a:rPr lang="en-US" smtClean="0"/>
              <a:t>‹#›</a:t>
            </a:fld>
            <a:endParaRPr lang="en-US"/>
          </a:p>
        </p:txBody>
      </p:sp>
    </p:spTree>
    <p:extLst>
      <p:ext uri="{BB962C8B-B14F-4D97-AF65-F5344CB8AC3E}">
        <p14:creationId xmlns:p14="http://schemas.microsoft.com/office/powerpoint/2010/main" val="804689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F73E86-5610-4F90-B59E-00D293D188E0}"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5F28C-1BA0-4694-8264-2FCE3A4A152B}" type="slidenum">
              <a:rPr lang="en-US" smtClean="0"/>
              <a:t>‹#›</a:t>
            </a:fld>
            <a:endParaRPr lang="en-US"/>
          </a:p>
        </p:txBody>
      </p:sp>
    </p:spTree>
    <p:extLst>
      <p:ext uri="{BB962C8B-B14F-4D97-AF65-F5344CB8AC3E}">
        <p14:creationId xmlns:p14="http://schemas.microsoft.com/office/powerpoint/2010/main" val="2922328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5DF73E86-5610-4F90-B59E-00D293D188E0}" type="datetimeFigureOut">
              <a:rPr lang="en-US" smtClean="0"/>
              <a:t>11/18/2019</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C65F28C-1BA0-4694-8264-2FCE3A4A152B}"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16408209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DF73E86-5610-4F90-B59E-00D293D188E0}" type="datetimeFigureOut">
              <a:rPr lang="en-US" smtClean="0"/>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65F28C-1BA0-4694-8264-2FCE3A4A152B}" type="slidenum">
              <a:rPr lang="en-US" smtClean="0"/>
              <a:t>‹#›</a:t>
            </a:fld>
            <a:endParaRPr lang="en-US"/>
          </a:p>
        </p:txBody>
      </p:sp>
    </p:spTree>
    <p:extLst>
      <p:ext uri="{BB962C8B-B14F-4D97-AF65-F5344CB8AC3E}">
        <p14:creationId xmlns:p14="http://schemas.microsoft.com/office/powerpoint/2010/main" val="1505878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DF73E86-5610-4F90-B59E-00D293D188E0}" type="datetimeFigureOut">
              <a:rPr lang="en-US" smtClean="0"/>
              <a:t>11/18/2019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65F28C-1BA0-4694-8264-2FCE3A4A152B}" type="slidenum">
              <a:rPr lang="en-US" smtClean="0"/>
              <a:t>‹#›</a:t>
            </a:fld>
            <a:endParaRPr lang="en-US"/>
          </a:p>
        </p:txBody>
      </p:sp>
    </p:spTree>
    <p:extLst>
      <p:ext uri="{BB962C8B-B14F-4D97-AF65-F5344CB8AC3E}">
        <p14:creationId xmlns:p14="http://schemas.microsoft.com/office/powerpoint/2010/main" val="4179725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DF73E86-5610-4F90-B59E-00D293D188E0}" type="datetimeFigureOut">
              <a:rPr lang="en-US" smtClean="0"/>
              <a:t>11/18/2019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65F28C-1BA0-4694-8264-2FCE3A4A152B}" type="slidenum">
              <a:rPr lang="en-US" smtClean="0"/>
              <a:t>‹#›</a:t>
            </a:fld>
            <a:endParaRPr lang="en-US"/>
          </a:p>
        </p:txBody>
      </p:sp>
    </p:spTree>
    <p:extLst>
      <p:ext uri="{BB962C8B-B14F-4D97-AF65-F5344CB8AC3E}">
        <p14:creationId xmlns:p14="http://schemas.microsoft.com/office/powerpoint/2010/main" val="3480168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F73E86-5610-4F90-B59E-00D293D188E0}" type="datetimeFigureOut">
              <a:rPr lang="en-US" smtClean="0"/>
              <a:t>11/18/2019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65F28C-1BA0-4694-8264-2FCE3A4A152B}" type="slidenum">
              <a:rPr lang="en-US" smtClean="0"/>
              <a:t>‹#›</a:t>
            </a:fld>
            <a:endParaRPr lang="en-US"/>
          </a:p>
        </p:txBody>
      </p:sp>
    </p:spTree>
    <p:extLst>
      <p:ext uri="{BB962C8B-B14F-4D97-AF65-F5344CB8AC3E}">
        <p14:creationId xmlns:p14="http://schemas.microsoft.com/office/powerpoint/2010/main" val="2552608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DF73E86-5610-4F90-B59E-00D293D188E0}" type="datetimeFigureOut">
              <a:rPr lang="en-US" smtClean="0"/>
              <a:t>11/18/2019</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C65F28C-1BA0-4694-8264-2FCE3A4A152B}"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626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DF73E86-5610-4F90-B59E-00D293D188E0}" type="datetimeFigureOut">
              <a:rPr lang="en-US" smtClean="0"/>
              <a:t>11/18/2019</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C65F28C-1BA0-4694-8264-2FCE3A4A152B}"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78178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5DF73E86-5610-4F90-B59E-00D293D188E0}" type="datetimeFigureOut">
              <a:rPr lang="en-US" smtClean="0"/>
              <a:t>11/18/2019</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C65F28C-1BA0-4694-8264-2FCE3A4A152B}"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74934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Drug Investigations</a:t>
            </a:r>
            <a:br>
              <a:rPr lang="en-US" dirty="0" smtClean="0"/>
            </a:br>
            <a:r>
              <a:rPr lang="en-US" sz="3600" dirty="0" smtClean="0"/>
              <a:t>Low &amp; High Levels</a:t>
            </a:r>
            <a:endParaRPr lang="en-US" sz="3600" dirty="0"/>
          </a:p>
        </p:txBody>
      </p:sp>
      <p:sp>
        <p:nvSpPr>
          <p:cNvPr id="3" name="Subtitle 2"/>
          <p:cNvSpPr>
            <a:spLocks noGrp="1"/>
          </p:cNvSpPr>
          <p:nvPr>
            <p:ph type="subTitle" idx="1"/>
          </p:nvPr>
        </p:nvSpPr>
        <p:spPr/>
        <p:txBody>
          <a:bodyPr/>
          <a:lstStyle/>
          <a:p>
            <a:r>
              <a:rPr lang="en-US" dirty="0" smtClean="0"/>
              <a:t>Detective B. Whitley</a:t>
            </a:r>
          </a:p>
          <a:p>
            <a:r>
              <a:rPr lang="en-US" dirty="0" smtClean="0"/>
              <a:t>FBI Special Agent N. Stemo</a:t>
            </a:r>
            <a:endParaRPr lang="en-US" dirty="0"/>
          </a:p>
        </p:txBody>
      </p:sp>
      <p:pic>
        <p:nvPicPr>
          <p:cNvPr id="4" name="Picture 3"/>
          <p:cNvPicPr>
            <a:picLocks noChangeAspect="1"/>
          </p:cNvPicPr>
          <p:nvPr/>
        </p:nvPicPr>
        <p:blipFill>
          <a:blip r:embed="rId2"/>
          <a:stretch>
            <a:fillRect/>
          </a:stretch>
        </p:blipFill>
        <p:spPr>
          <a:xfrm>
            <a:off x="5470848" y="5042516"/>
            <a:ext cx="1249788" cy="1774090"/>
          </a:xfrm>
          <a:prstGeom prst="rect">
            <a:avLst/>
          </a:prstGeom>
        </p:spPr>
      </p:pic>
    </p:spTree>
    <p:extLst>
      <p:ext uri="{BB962C8B-B14F-4D97-AF65-F5344CB8AC3E}">
        <p14:creationId xmlns:p14="http://schemas.microsoft.com/office/powerpoint/2010/main" val="1839191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Drug Arrests</a:t>
            </a:r>
            <a:endParaRPr lang="en-US" dirty="0"/>
          </a:p>
        </p:txBody>
      </p:sp>
      <p:sp>
        <p:nvSpPr>
          <p:cNvPr id="3" name="Content Placeholder 2"/>
          <p:cNvSpPr>
            <a:spLocks noGrp="1"/>
          </p:cNvSpPr>
          <p:nvPr>
            <p:ph idx="1"/>
          </p:nvPr>
        </p:nvSpPr>
        <p:spPr/>
        <p:txBody>
          <a:bodyPr/>
          <a:lstStyle/>
          <a:p>
            <a:r>
              <a:rPr lang="en-US" dirty="0" smtClean="0"/>
              <a:t>Federal charges lead to lengthier prison sentences </a:t>
            </a:r>
          </a:p>
          <a:p>
            <a:r>
              <a:rPr lang="en-US" dirty="0"/>
              <a:t>Depend on the quantity and substance seized and manner of seizing</a:t>
            </a:r>
          </a:p>
          <a:p>
            <a:r>
              <a:rPr lang="en-US" dirty="0" smtClean="0"/>
              <a:t>Most defendants do not get pre-trial release </a:t>
            </a:r>
          </a:p>
          <a:p>
            <a:r>
              <a:rPr lang="en-US" dirty="0" smtClean="0"/>
              <a:t>Trafficking while armed is an additional charge with a mandatory 5 year sentence</a:t>
            </a:r>
          </a:p>
          <a:p>
            <a:r>
              <a:rPr lang="en-US" dirty="0" smtClean="0"/>
              <a:t>85% of sentence served with varying years of supervised release </a:t>
            </a:r>
          </a:p>
          <a:p>
            <a:endParaRPr lang="en-US" dirty="0"/>
          </a:p>
        </p:txBody>
      </p:sp>
    </p:spTree>
    <p:extLst>
      <p:ext uri="{BB962C8B-B14F-4D97-AF65-F5344CB8AC3E}">
        <p14:creationId xmlns:p14="http://schemas.microsoft.com/office/powerpoint/2010/main" val="2620543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Partners…</a:t>
            </a:r>
            <a:endParaRPr lang="en-US" dirty="0"/>
          </a:p>
        </p:txBody>
      </p:sp>
      <p:pic>
        <p:nvPicPr>
          <p:cNvPr id="4" name="Picture 3"/>
          <p:cNvPicPr>
            <a:picLocks noChangeAspect="1"/>
          </p:cNvPicPr>
          <p:nvPr/>
        </p:nvPicPr>
        <p:blipFill>
          <a:blip r:embed="rId2"/>
          <a:stretch>
            <a:fillRect/>
          </a:stretch>
        </p:blipFill>
        <p:spPr>
          <a:xfrm>
            <a:off x="3109919" y="2780321"/>
            <a:ext cx="1923189" cy="1905129"/>
          </a:xfrm>
          <a:prstGeom prst="rect">
            <a:avLst/>
          </a:prstGeom>
        </p:spPr>
      </p:pic>
      <p:pic>
        <p:nvPicPr>
          <p:cNvPr id="5" name="Picture 4"/>
          <p:cNvPicPr>
            <a:picLocks noChangeAspect="1"/>
          </p:cNvPicPr>
          <p:nvPr/>
        </p:nvPicPr>
        <p:blipFill>
          <a:blip r:embed="rId3"/>
          <a:stretch>
            <a:fillRect/>
          </a:stretch>
        </p:blipFill>
        <p:spPr>
          <a:xfrm>
            <a:off x="1058919" y="2780320"/>
            <a:ext cx="1897538" cy="1905129"/>
          </a:xfrm>
          <a:prstGeom prst="rect">
            <a:avLst/>
          </a:prstGeom>
        </p:spPr>
      </p:pic>
      <p:pic>
        <p:nvPicPr>
          <p:cNvPr id="6" name="Picture 5"/>
          <p:cNvPicPr>
            <a:picLocks noChangeAspect="1"/>
          </p:cNvPicPr>
          <p:nvPr/>
        </p:nvPicPr>
        <p:blipFill>
          <a:blip r:embed="rId4"/>
          <a:stretch>
            <a:fillRect/>
          </a:stretch>
        </p:blipFill>
        <p:spPr>
          <a:xfrm>
            <a:off x="5186570" y="2780320"/>
            <a:ext cx="1972568" cy="1905129"/>
          </a:xfrm>
          <a:prstGeom prst="rect">
            <a:avLst/>
          </a:prstGeom>
        </p:spPr>
      </p:pic>
      <p:pic>
        <p:nvPicPr>
          <p:cNvPr id="7" name="Picture 6"/>
          <p:cNvPicPr>
            <a:picLocks noChangeAspect="1"/>
          </p:cNvPicPr>
          <p:nvPr/>
        </p:nvPicPr>
        <p:blipFill>
          <a:blip r:embed="rId5"/>
          <a:stretch>
            <a:fillRect/>
          </a:stretch>
        </p:blipFill>
        <p:spPr>
          <a:xfrm>
            <a:off x="7312600" y="2780320"/>
            <a:ext cx="2028538" cy="1905129"/>
          </a:xfrm>
          <a:prstGeom prst="rect">
            <a:avLst/>
          </a:prstGeom>
        </p:spPr>
      </p:pic>
      <p:pic>
        <p:nvPicPr>
          <p:cNvPr id="8" name="Picture 7"/>
          <p:cNvPicPr>
            <a:picLocks noChangeAspect="1"/>
          </p:cNvPicPr>
          <p:nvPr/>
        </p:nvPicPr>
        <p:blipFill>
          <a:blip r:embed="rId6"/>
          <a:stretch>
            <a:fillRect/>
          </a:stretch>
        </p:blipFill>
        <p:spPr>
          <a:xfrm>
            <a:off x="9494599" y="2780320"/>
            <a:ext cx="2001701" cy="1905129"/>
          </a:xfrm>
          <a:prstGeom prst="rect">
            <a:avLst/>
          </a:prstGeom>
        </p:spPr>
      </p:pic>
      <p:pic>
        <p:nvPicPr>
          <p:cNvPr id="9" name="Picture 8"/>
          <p:cNvPicPr>
            <a:picLocks noChangeAspect="1"/>
          </p:cNvPicPr>
          <p:nvPr/>
        </p:nvPicPr>
        <p:blipFill>
          <a:blip r:embed="rId7"/>
          <a:stretch>
            <a:fillRect/>
          </a:stretch>
        </p:blipFill>
        <p:spPr>
          <a:xfrm>
            <a:off x="5186570" y="4775839"/>
            <a:ext cx="1972568" cy="1946613"/>
          </a:xfrm>
          <a:prstGeom prst="rect">
            <a:avLst/>
          </a:prstGeom>
        </p:spPr>
      </p:pic>
    </p:spTree>
    <p:extLst>
      <p:ext uri="{BB962C8B-B14F-4D97-AF65-F5344CB8AC3E}">
        <p14:creationId xmlns:p14="http://schemas.microsoft.com/office/powerpoint/2010/main" val="3567911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3663792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1371600" y="1762368"/>
            <a:ext cx="9601200" cy="4380523"/>
          </a:xfrm>
        </p:spPr>
        <p:txBody>
          <a:bodyPr>
            <a:normAutofit fontScale="92500" lnSpcReduction="10000"/>
          </a:bodyPr>
          <a:lstStyle/>
          <a:p>
            <a:r>
              <a:rPr lang="en-US" dirty="0" smtClean="0"/>
              <a:t>Drug Trafficking Organization (DTO) - Complex </a:t>
            </a:r>
            <a:r>
              <a:rPr lang="en-US" dirty="0"/>
              <a:t>organizations with highly defined command-and-control structures that produce, transport, and/or distribute large </a:t>
            </a:r>
            <a:r>
              <a:rPr lang="en-US" dirty="0" smtClean="0"/>
              <a:t>quantities of one or more controlled substances.</a:t>
            </a:r>
            <a:endParaRPr lang="en-US" dirty="0" smtClean="0"/>
          </a:p>
          <a:p>
            <a:r>
              <a:rPr lang="en-US" dirty="0" smtClean="0"/>
              <a:t>Cartel – </a:t>
            </a:r>
            <a:r>
              <a:rPr lang="en-US" dirty="0"/>
              <a:t>A</a:t>
            </a:r>
            <a:r>
              <a:rPr lang="en-US" dirty="0" smtClean="0"/>
              <a:t>n </a:t>
            </a:r>
            <a:r>
              <a:rPr lang="en-US" dirty="0"/>
              <a:t>association of manufacturers or suppliers with the purpose of maintaining prices at a high level and restricting competition</a:t>
            </a:r>
            <a:r>
              <a:rPr lang="en-US" dirty="0" smtClean="0"/>
              <a:t>.</a:t>
            </a:r>
          </a:p>
          <a:p>
            <a:r>
              <a:rPr lang="en-US" dirty="0" smtClean="0"/>
              <a:t>Undercover Operatives – A sworn and certified law enforcement Officer/Agent conducting investigatory duties while under a fictitious identity. </a:t>
            </a:r>
          </a:p>
          <a:p>
            <a:r>
              <a:rPr lang="en-US" dirty="0" smtClean="0"/>
              <a:t>Confidential Source – A non-law enforcement </a:t>
            </a:r>
            <a:r>
              <a:rPr lang="en-US" dirty="0" smtClean="0"/>
              <a:t>person assisting </a:t>
            </a:r>
            <a:r>
              <a:rPr lang="en-US" dirty="0" smtClean="0"/>
              <a:t>law enforcement efforts in a private capacity. </a:t>
            </a:r>
          </a:p>
          <a:p>
            <a:r>
              <a:rPr lang="en-US" dirty="0" smtClean="0"/>
              <a:t>Narcotics – </a:t>
            </a:r>
            <a:r>
              <a:rPr lang="en-US" dirty="0"/>
              <a:t>A</a:t>
            </a:r>
            <a:r>
              <a:rPr lang="en-US" dirty="0" smtClean="0"/>
              <a:t> </a:t>
            </a:r>
            <a:r>
              <a:rPr lang="en-US" dirty="0"/>
              <a:t>drug or other substance affecting mood or behavior and sold for nonmedical purposes, especially an illegal one</a:t>
            </a:r>
            <a:r>
              <a:rPr lang="en-US" dirty="0" smtClean="0"/>
              <a:t>.</a:t>
            </a:r>
          </a:p>
          <a:p>
            <a:r>
              <a:rPr lang="en-US" dirty="0" smtClean="0"/>
              <a:t>NMHIDTA – </a:t>
            </a:r>
            <a:r>
              <a:rPr lang="en-US" dirty="0"/>
              <a:t>The High Intensity Drug Trafficking Area program (</a:t>
            </a:r>
            <a:r>
              <a:rPr lang="en-US" b="1" dirty="0"/>
              <a:t>HIDTA</a:t>
            </a:r>
            <a:r>
              <a:rPr lang="en-US" dirty="0"/>
              <a:t>) is a drug-prohibition enforcement program run by the United States Office of National Drug Control Policy. It was established in 1990 after the Anti-Drug Abuse Act of 1988 was passed.</a:t>
            </a:r>
            <a:endParaRPr lang="en-US" dirty="0" smtClean="0"/>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1515968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a:t>
            </a:r>
            <a:endParaRPr lang="en-US" dirty="0"/>
          </a:p>
        </p:txBody>
      </p:sp>
      <p:sp>
        <p:nvSpPr>
          <p:cNvPr id="3" name="Content Placeholder 2"/>
          <p:cNvSpPr>
            <a:spLocks noGrp="1"/>
          </p:cNvSpPr>
          <p:nvPr>
            <p:ph idx="1"/>
          </p:nvPr>
        </p:nvSpPr>
        <p:spPr/>
        <p:txBody>
          <a:bodyPr/>
          <a:lstStyle/>
          <a:p>
            <a:r>
              <a:rPr lang="en-US" dirty="0" smtClean="0"/>
              <a:t>Manufacturer – Individual(s) whom possess the knowledge, tools, and resources to create illegal substances containing some or all of the known drug contents. </a:t>
            </a:r>
          </a:p>
          <a:p>
            <a:r>
              <a:rPr lang="en-US" dirty="0" smtClean="0"/>
              <a:t>Distributor – Individual(s) whom allocate and transport illegal drugs to local dealers.  </a:t>
            </a:r>
          </a:p>
          <a:p>
            <a:r>
              <a:rPr lang="en-US" dirty="0" smtClean="0"/>
              <a:t>Dealer – Individual(s) whom purchase, breakdown, and sell illegal substances. </a:t>
            </a:r>
          </a:p>
          <a:p>
            <a:r>
              <a:rPr lang="en-US" dirty="0" smtClean="0"/>
              <a:t>User – Individual(s) whom are addicted to and purchase illegal substances. These individuals may be addicted to several different types of illegal substances. </a:t>
            </a:r>
          </a:p>
          <a:p>
            <a:endParaRPr lang="en-US" dirty="0"/>
          </a:p>
        </p:txBody>
      </p:sp>
    </p:spTree>
    <p:extLst>
      <p:ext uri="{BB962C8B-B14F-4D97-AF65-F5344CB8AC3E}">
        <p14:creationId xmlns:p14="http://schemas.microsoft.com/office/powerpoint/2010/main" val="1072658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Efforts and Partnerships…</a:t>
            </a:r>
            <a:endParaRPr lang="en-US" dirty="0"/>
          </a:p>
        </p:txBody>
      </p:sp>
      <p:sp>
        <p:nvSpPr>
          <p:cNvPr id="3" name="Content Placeholder 2"/>
          <p:cNvSpPr>
            <a:spLocks noGrp="1"/>
          </p:cNvSpPr>
          <p:nvPr>
            <p:ph idx="1"/>
          </p:nvPr>
        </p:nvSpPr>
        <p:spPr/>
        <p:txBody>
          <a:bodyPr>
            <a:normAutofit lnSpcReduction="10000"/>
          </a:bodyPr>
          <a:lstStyle/>
          <a:p>
            <a:r>
              <a:rPr lang="en-US" dirty="0" smtClean="0"/>
              <a:t>The Los Lunas Police Department (LLPD) has partnered with the Federal Bureau of Investigation (FBI), Drug Enforcement Administration (DEA), and the New Mexico State Police to conduct prior and ongoing narcotic related investigations. </a:t>
            </a:r>
          </a:p>
          <a:p>
            <a:r>
              <a:rPr lang="en-US" dirty="0" smtClean="0"/>
              <a:t>LLPD conducts numerous investigations scaling from low level drug crimes to large scale international drug trafficking organizations, which may take over one (1) year to finalize. </a:t>
            </a:r>
          </a:p>
          <a:p>
            <a:r>
              <a:rPr lang="en-US" dirty="0" smtClean="0"/>
              <a:t>LLPD has received training from all aforementioned law enforcement agencies as well as the New Mexico HIDTA program. </a:t>
            </a:r>
          </a:p>
          <a:p>
            <a:r>
              <a:rPr lang="en-US" dirty="0" smtClean="0"/>
              <a:t>LLPD receives reconnaissance assistance from the New Mexico Joint Counter Drug Task Force (NMJCDTF) and Intelligence Allocation/Distribution from the New Mexico Fusion Intelligence Center (NMFIC). </a:t>
            </a:r>
          </a:p>
          <a:p>
            <a:endParaRPr lang="en-US" dirty="0"/>
          </a:p>
        </p:txBody>
      </p:sp>
    </p:spTree>
    <p:extLst>
      <p:ext uri="{BB962C8B-B14F-4D97-AF65-F5344CB8AC3E}">
        <p14:creationId xmlns:p14="http://schemas.microsoft.com/office/powerpoint/2010/main" val="3598729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10038862" cy="1485900"/>
          </a:xfrm>
        </p:spPr>
        <p:txBody>
          <a:bodyPr/>
          <a:lstStyle/>
          <a:p>
            <a:r>
              <a:rPr lang="en-US" dirty="0" smtClean="0"/>
              <a:t>Community Tips &amp; Field Officer Reports…</a:t>
            </a:r>
            <a:endParaRPr lang="en-US" dirty="0"/>
          </a:p>
        </p:txBody>
      </p:sp>
      <p:sp>
        <p:nvSpPr>
          <p:cNvPr id="3" name="Content Placeholder 2"/>
          <p:cNvSpPr>
            <a:spLocks noGrp="1"/>
          </p:cNvSpPr>
          <p:nvPr>
            <p:ph idx="1"/>
          </p:nvPr>
        </p:nvSpPr>
        <p:spPr/>
        <p:txBody>
          <a:bodyPr/>
          <a:lstStyle/>
          <a:p>
            <a:r>
              <a:rPr lang="en-US" dirty="0" smtClean="0"/>
              <a:t>There are numerous methods of initiating and developing drug investigation(s). </a:t>
            </a:r>
          </a:p>
          <a:p>
            <a:r>
              <a:rPr lang="en-US" dirty="0" smtClean="0"/>
              <a:t>The most common we have seen are the following:</a:t>
            </a:r>
          </a:p>
          <a:p>
            <a:pPr marL="0" indent="0">
              <a:buNone/>
            </a:pPr>
            <a:r>
              <a:rPr lang="en-US" dirty="0" smtClean="0"/>
              <a:t>	1. Detective Initiated Cases </a:t>
            </a:r>
          </a:p>
          <a:p>
            <a:pPr marL="0" indent="0">
              <a:buNone/>
            </a:pPr>
            <a:r>
              <a:rPr lang="en-US" dirty="0"/>
              <a:t>	</a:t>
            </a:r>
            <a:r>
              <a:rPr lang="en-US" dirty="0" smtClean="0"/>
              <a:t>2. Community Tips</a:t>
            </a:r>
          </a:p>
          <a:p>
            <a:pPr marL="0" indent="0">
              <a:buNone/>
            </a:pPr>
            <a:r>
              <a:rPr lang="en-US" dirty="0"/>
              <a:t>	3</a:t>
            </a:r>
            <a:r>
              <a:rPr lang="en-US" dirty="0" smtClean="0"/>
              <a:t>. Patrol Reports and Informing</a:t>
            </a:r>
          </a:p>
          <a:p>
            <a:pPr marL="0" indent="0">
              <a:buNone/>
            </a:pPr>
            <a:r>
              <a:rPr lang="en-US" dirty="0"/>
              <a:t>	4</a:t>
            </a:r>
            <a:r>
              <a:rPr lang="en-US" dirty="0" smtClean="0"/>
              <a:t>. Branching from Separate Investigations</a:t>
            </a:r>
            <a:endParaRPr lang="en-US" dirty="0"/>
          </a:p>
        </p:txBody>
      </p:sp>
    </p:spTree>
    <p:extLst>
      <p:ext uri="{BB962C8B-B14F-4D97-AF65-F5344CB8AC3E}">
        <p14:creationId xmlns:p14="http://schemas.microsoft.com/office/powerpoint/2010/main" val="3422516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Enforcement Capabilities…</a:t>
            </a:r>
            <a:endParaRPr lang="en-US" dirty="0"/>
          </a:p>
        </p:txBody>
      </p:sp>
      <p:sp>
        <p:nvSpPr>
          <p:cNvPr id="3" name="Content Placeholder 2"/>
          <p:cNvSpPr>
            <a:spLocks noGrp="1"/>
          </p:cNvSpPr>
          <p:nvPr>
            <p:ph idx="1"/>
          </p:nvPr>
        </p:nvSpPr>
        <p:spPr/>
        <p:txBody>
          <a:bodyPr/>
          <a:lstStyle/>
          <a:p>
            <a:r>
              <a:rPr lang="en-US" dirty="0" smtClean="0"/>
              <a:t>Law Enforcement have numerous </a:t>
            </a:r>
            <a:r>
              <a:rPr lang="en-US" dirty="0" smtClean="0"/>
              <a:t>confidential and public </a:t>
            </a:r>
            <a:r>
              <a:rPr lang="en-US" dirty="0" smtClean="0"/>
              <a:t>means to further our investigations through intelligence gathering, evidence collection, and data sharing. </a:t>
            </a:r>
          </a:p>
          <a:p>
            <a:r>
              <a:rPr lang="en-US" dirty="0" smtClean="0"/>
              <a:t>LLPD participates in surveillance operations, narcotics purchasing operations, and warrant service operations. </a:t>
            </a:r>
          </a:p>
          <a:p>
            <a:r>
              <a:rPr lang="en-US" dirty="0" smtClean="0"/>
              <a:t>LLPD also conducts rolling surveillance operations.</a:t>
            </a:r>
          </a:p>
          <a:p>
            <a:r>
              <a:rPr lang="en-US" dirty="0" smtClean="0"/>
              <a:t>LLPD has an in-house Fusion Center Analyst that conducts weekly operations out of the LLPD Criminal Investigations Office.  </a:t>
            </a:r>
            <a:endParaRPr lang="en-US" dirty="0"/>
          </a:p>
        </p:txBody>
      </p:sp>
    </p:spTree>
    <p:extLst>
      <p:ext uri="{BB962C8B-B14F-4D97-AF65-F5344CB8AC3E}">
        <p14:creationId xmlns:p14="http://schemas.microsoft.com/office/powerpoint/2010/main" val="3899237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Drug </a:t>
            </a:r>
            <a:r>
              <a:rPr lang="en-US" dirty="0"/>
              <a:t>I</a:t>
            </a:r>
            <a:r>
              <a:rPr lang="en-US" dirty="0" smtClean="0"/>
              <a:t>nvestigations</a:t>
            </a:r>
            <a:endParaRPr lang="en-US" dirty="0"/>
          </a:p>
        </p:txBody>
      </p:sp>
      <p:sp>
        <p:nvSpPr>
          <p:cNvPr id="3" name="Content Placeholder 2"/>
          <p:cNvSpPr>
            <a:spLocks noGrp="1"/>
          </p:cNvSpPr>
          <p:nvPr>
            <p:ph idx="1"/>
          </p:nvPr>
        </p:nvSpPr>
        <p:spPr/>
        <p:txBody>
          <a:bodyPr/>
          <a:lstStyle/>
          <a:p>
            <a:r>
              <a:rPr lang="en-US" dirty="0" smtClean="0"/>
              <a:t>Identify all members, including key leaders and suppliers</a:t>
            </a:r>
          </a:p>
          <a:p>
            <a:r>
              <a:rPr lang="en-US" dirty="0" smtClean="0"/>
              <a:t>Dismantle the organization</a:t>
            </a:r>
          </a:p>
          <a:p>
            <a:r>
              <a:rPr lang="en-US" dirty="0" smtClean="0"/>
              <a:t>Arrest and convict all co-conspirators</a:t>
            </a:r>
          </a:p>
          <a:p>
            <a:r>
              <a:rPr lang="en-US" dirty="0" smtClean="0"/>
              <a:t>Disrupt the financial mechanisms of the organization </a:t>
            </a:r>
          </a:p>
          <a:p>
            <a:endParaRPr lang="en-US" dirty="0"/>
          </a:p>
        </p:txBody>
      </p:sp>
    </p:spTree>
    <p:extLst>
      <p:ext uri="{BB962C8B-B14F-4D97-AF65-F5344CB8AC3E}">
        <p14:creationId xmlns:p14="http://schemas.microsoft.com/office/powerpoint/2010/main" val="3102206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Golden Rules…</a:t>
            </a:r>
            <a:endParaRPr lang="en-US" dirty="0"/>
          </a:p>
        </p:txBody>
      </p:sp>
      <p:sp>
        <p:nvSpPr>
          <p:cNvPr id="3" name="Content Placeholder 2"/>
          <p:cNvSpPr>
            <a:spLocks noGrp="1"/>
          </p:cNvSpPr>
          <p:nvPr>
            <p:ph idx="1"/>
          </p:nvPr>
        </p:nvSpPr>
        <p:spPr/>
        <p:txBody>
          <a:bodyPr>
            <a:normAutofit lnSpcReduction="10000"/>
          </a:bodyPr>
          <a:lstStyle/>
          <a:p>
            <a:r>
              <a:rPr lang="en-US" dirty="0" smtClean="0"/>
              <a:t>De-Confliction Efforts</a:t>
            </a:r>
          </a:p>
          <a:p>
            <a:r>
              <a:rPr lang="en-US" dirty="0" smtClean="0"/>
              <a:t>Law Enforcement Information Sharing</a:t>
            </a:r>
          </a:p>
          <a:p>
            <a:r>
              <a:rPr lang="en-US" dirty="0" smtClean="0"/>
              <a:t>Law Enforcement Sensitive Parameters</a:t>
            </a:r>
          </a:p>
          <a:p>
            <a:r>
              <a:rPr lang="en-US" dirty="0" smtClean="0"/>
              <a:t>Team Concept</a:t>
            </a:r>
          </a:p>
          <a:p>
            <a:endParaRPr lang="en-US" dirty="0"/>
          </a:p>
          <a:p>
            <a:endParaRPr lang="en-US" dirty="0" smtClean="0"/>
          </a:p>
          <a:p>
            <a:endParaRPr lang="en-US" dirty="0"/>
          </a:p>
          <a:p>
            <a:pPr marL="0" indent="0" algn="ctr">
              <a:buNone/>
            </a:pPr>
            <a:r>
              <a:rPr lang="en-US" b="1" dirty="0">
                <a:latin typeface="Cambria" panose="02040503050406030204" pitchFamily="18" charset="0"/>
                <a:ea typeface="Cambria" panose="02040503050406030204" pitchFamily="18" charset="0"/>
              </a:rPr>
              <a:t>"Individual commitment to a group effort--that is what makes a team work, a company work, a society work, a civilization work."</a:t>
            </a:r>
            <a:r>
              <a:rPr lang="en-US" b="1" i="1" dirty="0">
                <a:latin typeface="Cambria" panose="02040503050406030204" pitchFamily="18" charset="0"/>
                <a:ea typeface="Cambria" panose="02040503050406030204" pitchFamily="18" charset="0"/>
              </a:rPr>
              <a:t> --Vince Lombardi</a:t>
            </a:r>
            <a:endParaRPr lang="en-US"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19304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Drug Investigations</a:t>
            </a:r>
            <a:endParaRPr lang="en-US" dirty="0"/>
          </a:p>
        </p:txBody>
      </p:sp>
      <p:sp>
        <p:nvSpPr>
          <p:cNvPr id="3" name="Content Placeholder 2"/>
          <p:cNvSpPr>
            <a:spLocks noGrp="1"/>
          </p:cNvSpPr>
          <p:nvPr>
            <p:ph idx="1"/>
          </p:nvPr>
        </p:nvSpPr>
        <p:spPr/>
        <p:txBody>
          <a:bodyPr/>
          <a:lstStyle/>
          <a:p>
            <a:r>
              <a:rPr lang="en-US" dirty="0" smtClean="0"/>
              <a:t>Less Obtrusive - &gt; -&gt; -&gt; More obtrusive </a:t>
            </a:r>
          </a:p>
          <a:p>
            <a:pPr lvl="1"/>
            <a:r>
              <a:rPr lang="en-US" dirty="0" smtClean="0"/>
              <a:t>Ex: Public Information -&gt; CI -&gt; Surveillance -&gt; UC -&gt; Title III wiretap</a:t>
            </a:r>
          </a:p>
          <a:p>
            <a:r>
              <a:rPr lang="en-US" dirty="0" smtClean="0"/>
              <a:t>Federal Partners have additional resources (administrative subpoenas, money, people) and methods available to them (</a:t>
            </a:r>
            <a:r>
              <a:rPr lang="en-US" dirty="0"/>
              <a:t>consensual Title III </a:t>
            </a:r>
            <a:r>
              <a:rPr lang="en-US" dirty="0" smtClean="0"/>
              <a:t>wiretaps, trash covers) </a:t>
            </a:r>
          </a:p>
          <a:p>
            <a:r>
              <a:rPr lang="en-US" dirty="0" smtClean="0"/>
              <a:t>Aim to charge all involved parties and their facilitators</a:t>
            </a:r>
          </a:p>
          <a:p>
            <a:endParaRPr lang="en-US" dirty="0" smtClean="0"/>
          </a:p>
          <a:p>
            <a:endParaRPr lang="en-US" dirty="0"/>
          </a:p>
        </p:txBody>
      </p:sp>
    </p:spTree>
    <p:extLst>
      <p:ext uri="{BB962C8B-B14F-4D97-AF65-F5344CB8AC3E}">
        <p14:creationId xmlns:p14="http://schemas.microsoft.com/office/powerpoint/2010/main" val="1093510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278</TotalTime>
  <Words>658</Words>
  <Application>Microsoft Office PowerPoint</Application>
  <PresentationFormat>Widescreen</PresentationFormat>
  <Paragraphs>60</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Cambria</vt:lpstr>
      <vt:lpstr>Franklin Gothic Book</vt:lpstr>
      <vt:lpstr>Crop</vt:lpstr>
      <vt:lpstr>Drug Investigations Low &amp; High Levels</vt:lpstr>
      <vt:lpstr>Definitions…</vt:lpstr>
      <vt:lpstr>Definitions Con’t…</vt:lpstr>
      <vt:lpstr>Efforts and Partnerships…</vt:lpstr>
      <vt:lpstr>Community Tips &amp; Field Officer Reports…</vt:lpstr>
      <vt:lpstr>Law Enforcement Capabilities…</vt:lpstr>
      <vt:lpstr>Goals of Drug Investigations</vt:lpstr>
      <vt:lpstr>Golden Rules…</vt:lpstr>
      <vt:lpstr>Scope of Drug Investigations</vt:lpstr>
      <vt:lpstr>Federal Drug Arrests</vt:lpstr>
      <vt:lpstr>Partners…</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Investigations Low &amp; High Levels</dc:title>
  <dc:creator>Buster Whitley</dc:creator>
  <cp:lastModifiedBy>Stemo, Nancy (TD) (FBI)</cp:lastModifiedBy>
  <cp:revision>28</cp:revision>
  <dcterms:created xsi:type="dcterms:W3CDTF">2019-11-12T20:00:48Z</dcterms:created>
  <dcterms:modified xsi:type="dcterms:W3CDTF">2019-11-19T01:23:57Z</dcterms:modified>
</cp:coreProperties>
</file>